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3" r:id="rId4"/>
    <p:sldId id="266" r:id="rId5"/>
    <p:sldId id="258" r:id="rId6"/>
    <p:sldId id="261" r:id="rId7"/>
    <p:sldId id="286" r:id="rId8"/>
    <p:sldId id="269" r:id="rId9"/>
    <p:sldId id="285" r:id="rId10"/>
    <p:sldId id="290" r:id="rId11"/>
    <p:sldId id="288" r:id="rId12"/>
    <p:sldId id="260" r:id="rId13"/>
    <p:sldId id="291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2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4.png"/><Relationship Id="rId3" Type="http://schemas.openxmlformats.org/officeDocument/2006/relationships/image" Target="../media/image23.png"/><Relationship Id="rId7" Type="http://schemas.openxmlformats.org/officeDocument/2006/relationships/image" Target="../media/image82.png"/><Relationship Id="rId12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650.png"/><Relationship Id="rId5" Type="http://schemas.openxmlformats.org/officeDocument/2006/relationships/image" Target="../media/image25.png"/><Relationship Id="rId10" Type="http://schemas.openxmlformats.org/officeDocument/2006/relationships/image" Target="../media/image64.png"/><Relationship Id="rId4" Type="http://schemas.openxmlformats.org/officeDocument/2006/relationships/image" Target="../media/image24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3.png"/><Relationship Id="rId3" Type="http://schemas.openxmlformats.org/officeDocument/2006/relationships/image" Target="../media/image27.png"/><Relationship Id="rId21" Type="http://schemas.openxmlformats.org/officeDocument/2006/relationships/image" Target="../media/image46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2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gi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12" Type="http://schemas.openxmlformats.org/officeDocument/2006/relationships/image" Target="../media/image71.sv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sv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2492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8566"/>
            <a:ext cx="9144000" cy="2192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UC Berkeley, Chemical and Biomolecular Engineering</a:t>
            </a:r>
          </a:p>
          <a:p>
            <a:pPr>
              <a:lnSpc>
                <a:spcPct val="100000"/>
              </a:lnSpc>
            </a:pPr>
            <a:r>
              <a:rPr lang="en-US" dirty="0"/>
              <a:t>Charged and Ion-Containing Polymers I</a:t>
            </a:r>
          </a:p>
          <a:p>
            <a:pPr>
              <a:lnSpc>
                <a:spcPct val="100000"/>
              </a:lnSpc>
            </a:pPr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713172"/>
            <a:ext cx="7486650" cy="42169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SCFT accurately describes the coupled interactions within PEBs and provides experimentally inaccessible information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High charge fraction facilitates microphase segregation in PEBs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Each layer as subsequent mushroom conformations (“locked-in-layer” model)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IDP brush derived from NFH is well-described by our model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Polymer density profiles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Predicted characterization spectra 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Reflectivity and brush-brush force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8241227" y="3996719"/>
            <a:ext cx="3455474" cy="2635856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6D119AA7-5A01-F17B-CF70-9347CA2E2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8"/>
          <a:stretch/>
        </p:blipFill>
        <p:spPr bwMode="auto">
          <a:xfrm>
            <a:off x="8321438" y="1151780"/>
            <a:ext cx="3256952" cy="27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This material is based upon work supported by the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National Science Foundation Graduate Research Fellowship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under Grant No. DGE 2146752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91" y="4689445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57814"/>
            <a:ext cx="9677400" cy="458578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 action="ppaction://hlinksldjump"/>
              </a:rPr>
              <a:t>Full partition function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3" action="ppaction://hlinksldjump"/>
              </a:rPr>
              <a:t>NFH pressure dilute-</a:t>
            </a:r>
            <a:r>
              <a:rPr lang="en-US" sz="2000" dirty="0" err="1">
                <a:hlinkClick r:id="rId3" action="ppaction://hlinksldjump"/>
              </a:rPr>
              <a:t>coex</a:t>
            </a:r>
            <a:r>
              <a:rPr lang="en-US" sz="2000" dirty="0">
                <a:hlinkClick r:id="rId3" action="ppaction://hlinksldjump"/>
              </a:rPr>
              <a:t> transition mechanism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Full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9CFA-8726-66CD-2973-158BBDB0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NFH pressure dilute-</a:t>
            </a:r>
            <a:r>
              <a:rPr lang="en-US" dirty="0" err="1"/>
              <a:t>coex</a:t>
            </a:r>
            <a:r>
              <a:rPr lang="en-US" dirty="0"/>
              <a:t>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BE5CC-36DE-0DB0-31BA-B9B459D9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3E0D17B-BB5A-871D-B1F8-3057FFD1C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5799"/>
            <a:ext cx="4428768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D693A-AB9D-6689-9DD3-734279111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52" y="2155799"/>
            <a:ext cx="4436125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9C599-D1E1-4FDA-3340-8340E4A69612}"/>
              </a:ext>
            </a:extLst>
          </p:cNvPr>
          <p:cNvSpPr txBox="1"/>
          <p:nvPr/>
        </p:nvSpPr>
        <p:spPr>
          <a:xfrm>
            <a:off x="2226734" y="1786467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figure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E6797-D516-E6CE-8042-BEBFF671A32E}"/>
              </a:ext>
            </a:extLst>
          </p:cNvPr>
          <p:cNvSpPr txBox="1"/>
          <p:nvPr/>
        </p:nvSpPr>
        <p:spPr>
          <a:xfrm>
            <a:off x="7114888" y="1786467"/>
            <a:ext cx="311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 mM vs. 6 mM mechanisms</a:t>
            </a:r>
          </a:p>
        </p:txBody>
      </p:sp>
    </p:spTree>
    <p:extLst>
      <p:ext uri="{BB962C8B-B14F-4D97-AF65-F5344CB8AC3E}">
        <p14:creationId xmlns:p14="http://schemas.microsoft.com/office/powerpoint/2010/main" val="95864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743"/>
            <a:ext cx="10515600" cy="54743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Polyelectrolyte brushes (PEBs) are particularly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b="1" dirty="0">
                <a:solidFill>
                  <a:srgbClr val="C00000"/>
                </a:solidFill>
              </a:rPr>
              <a:t>interesting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for interfacial modification, “smart” materials, and as model systems in biology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A comprehensive understanding of the underlying physics is necessary for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Discovery of new conformational targets and transition mechanisms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solidFill>
                  <a:srgbClr val="C00000"/>
                </a:solidFill>
              </a:rPr>
              <a:t>Polymer design strategies for specific systems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1F7E84-3ADC-6486-8630-1665ACDD13F9}"/>
              </a:ext>
            </a:extLst>
          </p:cNvPr>
          <p:cNvGrpSpPr/>
          <p:nvPr/>
        </p:nvGrpSpPr>
        <p:grpSpPr>
          <a:xfrm>
            <a:off x="838200" y="2573725"/>
            <a:ext cx="5046867" cy="2286283"/>
            <a:chOff x="947532" y="2260634"/>
            <a:chExt cx="5046867" cy="22862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B1209E-2591-1D9B-13FD-4E922FA35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24"/>
            <a:stretch/>
          </p:blipFill>
          <p:spPr>
            <a:xfrm>
              <a:off x="1244252" y="2264216"/>
              <a:ext cx="1837201" cy="20750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5188C-8645-392F-6CE8-7D14AD53DD3F}"/>
                </a:ext>
              </a:extLst>
            </p:cNvPr>
            <p:cNvSpPr txBox="1"/>
            <p:nvPr/>
          </p:nvSpPr>
          <p:spPr>
            <a:xfrm>
              <a:off x="947532" y="4285307"/>
              <a:ext cx="255129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Lucida grande" panose="020B0502040204020203"/>
                </a:rPr>
                <a:t>(Chen, et al., </a:t>
              </a:r>
              <a:r>
                <a:rPr lang="en-US" sz="1100" i="1" dirty="0">
                  <a:latin typeface="Lucida grande" panose="020B0502040204020203"/>
                </a:rPr>
                <a:t>Macromolecules</a:t>
              </a:r>
              <a:r>
                <a:rPr lang="en-US" sz="1100" dirty="0">
                  <a:latin typeface="Lucida grande" panose="020B0502040204020203"/>
                </a:rPr>
                <a:t>, 2017 )</a:t>
              </a:r>
              <a:endParaRPr lang="en-US" sz="11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5FAE4ED-72C9-B56F-9BC9-3EB72491B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1149" y="2444976"/>
              <a:ext cx="697295" cy="2440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3DCEEC-0482-9FC9-DEE7-561D20AF55C8}"/>
                </a:ext>
              </a:extLst>
            </p:cNvPr>
            <p:cNvSpPr txBox="1"/>
            <p:nvPr/>
          </p:nvSpPr>
          <p:spPr>
            <a:xfrm>
              <a:off x="4073835" y="2260634"/>
              <a:ext cx="1218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Biofouling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0B4015-216B-0504-B431-4796238B9225}"/>
                </a:ext>
              </a:extLst>
            </p:cNvPr>
            <p:cNvCxnSpPr>
              <a:cxnSpLocks/>
            </p:cNvCxnSpPr>
            <p:nvPr/>
          </p:nvCxnSpPr>
          <p:spPr>
            <a:xfrm>
              <a:off x="3282191" y="3285891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697CE-0262-6D59-742F-B7D4758F7F74}"/>
                </a:ext>
              </a:extLst>
            </p:cNvPr>
            <p:cNvSpPr txBox="1"/>
            <p:nvPr/>
          </p:nvSpPr>
          <p:spPr>
            <a:xfrm>
              <a:off x="4095141" y="3008145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pH-sensitive </a:t>
              </a:r>
              <a:br>
                <a:rPr lang="en-US" sz="1600" dirty="0"/>
              </a:br>
              <a:r>
                <a:rPr lang="en-US" sz="1600" dirty="0"/>
                <a:t>flow valves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032CFD-8B4A-B8E3-4839-C93C5F911416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49" y="3994942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6E243B-AF59-8C7B-1261-CF7207FF7118}"/>
                </a:ext>
              </a:extLst>
            </p:cNvPr>
            <p:cNvSpPr txBox="1"/>
            <p:nvPr/>
          </p:nvSpPr>
          <p:spPr>
            <a:xfrm>
              <a:off x="4095141" y="4078870"/>
              <a:ext cx="1469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Lubrication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CED5F3-81B3-332C-36D1-0819F61EC315}"/>
              </a:ext>
            </a:extLst>
          </p:cNvPr>
          <p:cNvGrpSpPr/>
          <p:nvPr/>
        </p:nvGrpSpPr>
        <p:grpSpPr>
          <a:xfrm>
            <a:off x="6082303" y="2464597"/>
            <a:ext cx="5848655" cy="2376361"/>
            <a:chOff x="5997254" y="2303130"/>
            <a:chExt cx="5848655" cy="23763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7DC082-F5F9-CE8E-153B-93AB1826E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7254" y="2677611"/>
              <a:ext cx="2868541" cy="15686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960DF7-E9ED-3AF0-4F31-109CB9253E82}"/>
                </a:ext>
              </a:extLst>
            </p:cNvPr>
            <p:cNvSpPr txBox="1"/>
            <p:nvPr/>
          </p:nvSpPr>
          <p:spPr>
            <a:xfrm>
              <a:off x="6312960" y="4417881"/>
              <a:ext cx="21621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dirty="0">
                  <a:latin typeface="Lucida grande" panose="020B0502040204020203"/>
                </a:rPr>
                <a:t>(Yuan, et. al., </a:t>
              </a:r>
              <a:r>
                <a:rPr lang="en-US" sz="1100" i="1" dirty="0">
                  <a:latin typeface="Lucida grande" panose="020B0502040204020203"/>
                </a:rPr>
                <a:t>J. Cell Sci.</a:t>
              </a:r>
              <a:r>
                <a:rPr lang="en-US" sz="1100" dirty="0">
                  <a:latin typeface="Lucida grande" panose="020B0502040204020203"/>
                </a:rPr>
                <a:t>, 2012)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15C432-8EFE-0CA4-220D-29F2936A733F}"/>
                </a:ext>
              </a:extLst>
            </p:cNvPr>
            <p:cNvSpPr txBox="1"/>
            <p:nvPr/>
          </p:nvSpPr>
          <p:spPr>
            <a:xfrm>
              <a:off x="9943046" y="2303130"/>
              <a:ext cx="1834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Aggregation mechanisms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A712443-735C-FD66-DCEB-4E74F409DBD1}"/>
                </a:ext>
              </a:extLst>
            </p:cNvPr>
            <p:cNvCxnSpPr>
              <a:cxnSpLocks/>
            </p:cNvCxnSpPr>
            <p:nvPr/>
          </p:nvCxnSpPr>
          <p:spPr>
            <a:xfrm>
              <a:off x="9133701" y="3436434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34DD4D-3D43-B7E0-6D7C-CA8425DAAD57}"/>
                </a:ext>
              </a:extLst>
            </p:cNvPr>
            <p:cNvSpPr txBox="1"/>
            <p:nvPr/>
          </p:nvSpPr>
          <p:spPr>
            <a:xfrm>
              <a:off x="9946651" y="3158688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Protein distribution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283A196-75ED-F5AA-5FB6-CDD8CFF1A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3701" y="2601589"/>
              <a:ext cx="679947" cy="2379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B81516-3E61-CB41-71F4-3AFAFEB862A1}"/>
                </a:ext>
              </a:extLst>
            </p:cNvPr>
            <p:cNvCxnSpPr>
              <a:cxnSpLocks/>
            </p:cNvCxnSpPr>
            <p:nvPr/>
          </p:nvCxnSpPr>
          <p:spPr>
            <a:xfrm>
              <a:off x="9137341" y="4137014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8EFC6E-6D0D-6C38-09C7-20D3AEFEAFC2}"/>
                </a:ext>
              </a:extLst>
            </p:cNvPr>
            <p:cNvSpPr txBox="1"/>
            <p:nvPr/>
          </p:nvSpPr>
          <p:spPr>
            <a:xfrm>
              <a:off x="9962623" y="4202463"/>
              <a:ext cx="1794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Mutation effects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1347857"/>
            <a:ext cx="10515600" cy="510924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Theory allows for the study of mechanisms and structures throughout the entire parameter space (chain length, charge fraction, solubility, etc.)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>
                <a:solidFill>
                  <a:srgbClr val="C00000"/>
                </a:solidFill>
              </a:rPr>
              <a:t>Few theories can describe elastic-electrostatic coupling accurately, while others (e.g. lattice-constrained) make compromises on polymer physics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Standard buildup from statistical mechanics allows for straightforward implementation of additional interactions, such as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Ion fluctuations (Multivalent ions / charge inversion)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Excluded volume effects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Multi-chain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/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blipFill>
                <a:blip r:embed="rId3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218902" y="6484578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300244" y="6497861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B8741C3-A523-2256-94CA-936229A0D562}"/>
              </a:ext>
            </a:extLst>
          </p:cNvPr>
          <p:cNvGrpSpPr/>
          <p:nvPr/>
        </p:nvGrpSpPr>
        <p:grpSpPr>
          <a:xfrm>
            <a:off x="2254940" y="5184575"/>
            <a:ext cx="9098860" cy="1528808"/>
            <a:chOff x="2972576" y="5118509"/>
            <a:chExt cx="9098860" cy="152880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661"/>
            <a:stretch/>
          </p:blipFill>
          <p:spPr>
            <a:xfrm>
              <a:off x="2972576" y="5118509"/>
              <a:ext cx="9098860" cy="152880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0B218E-52E8-2555-3CC3-7055A7881B22}"/>
                </a:ext>
              </a:extLst>
            </p:cNvPr>
            <p:cNvGrpSpPr/>
            <p:nvPr/>
          </p:nvGrpSpPr>
          <p:grpSpPr>
            <a:xfrm>
              <a:off x="5016538" y="5994239"/>
              <a:ext cx="2315478" cy="614052"/>
              <a:chOff x="2451760" y="2003022"/>
              <a:chExt cx="2315478" cy="61405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0746CF-355B-629E-FB1C-36EE89478A97}"/>
                  </a:ext>
                </a:extLst>
              </p:cNvPr>
              <p:cNvSpPr/>
              <p:nvPr/>
            </p:nvSpPr>
            <p:spPr>
              <a:xfrm>
                <a:off x="2451760" y="2003022"/>
                <a:ext cx="1940946" cy="6140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B711703-D1CC-C345-2734-17EED4CF96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644" r="2243"/>
              <a:stretch/>
            </p:blipFill>
            <p:spPr>
              <a:xfrm>
                <a:off x="2493674" y="2111985"/>
                <a:ext cx="2273564" cy="250181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204" y="2079902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229" y="2956265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3630" y="3634473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4894" y="1247794"/>
            <a:ext cx="6086940" cy="6589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7611569" y="2180481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7629822" y="294867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7606277" y="3799156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7629822" y="4455282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29" y="4479466"/>
            <a:ext cx="3771141" cy="29094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2699979" y="1917582"/>
            <a:ext cx="0" cy="33527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65856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20509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95163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92853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305348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6267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175720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3043958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71398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488474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67401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67097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9408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82626" y="2094862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64883" y="2311182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62350" y="2225147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39203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24910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24910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45463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45576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2283364" y="5488691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94576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677946" y="97468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64438" y="1122351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246148" y="5392803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200" dirty="0"/>
              <a:t>Framework provides structural and mechanistic information </a:t>
            </a:r>
            <a:br>
              <a:rPr lang="en-US" sz="3200" dirty="0"/>
            </a:br>
            <a:r>
              <a:rPr lang="en-US" sz="3200" dirty="0"/>
              <a:t>for an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439" y="1584213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5" y="1576518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7456" y="1455845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694444" y="110395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839127" y="1113381"/>
            <a:ext cx="3651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 (NFH)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17455" y="3901377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" y="4318248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391212" y="3930021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73980" y="4390066"/>
            <a:ext cx="2884582" cy="2388822"/>
            <a:chOff x="9616090" y="4367271"/>
            <a:chExt cx="2955282" cy="2447371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6090" y="4375768"/>
              <a:ext cx="2955282" cy="243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29668" y="4367271"/>
              <a:ext cx="389627" cy="1659241"/>
              <a:chOff x="8107956" y="4218642"/>
              <a:chExt cx="389627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7956" y="4311408"/>
                <a:ext cx="267419" cy="15664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417291-73E4-6179-43F3-5636D1F35E94}"/>
              </a:ext>
            </a:extLst>
          </p:cNvPr>
          <p:cNvGrpSpPr/>
          <p:nvPr/>
        </p:nvGrpSpPr>
        <p:grpSpPr>
          <a:xfrm>
            <a:off x="3229061" y="4361985"/>
            <a:ext cx="3212668" cy="2339973"/>
            <a:chOff x="3102348" y="699247"/>
            <a:chExt cx="6381750" cy="46482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96E2CF2-F2C8-10F6-62BA-D974306B5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AD44773-0289-6542-4571-D92FE380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887262-5A19-E57B-F470-611B4DA7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B8C4736-5B0A-F194-1BC3-116F55DA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08666E-B4E4-44E8-4A1D-1F17E99FB996}"/>
              </a:ext>
            </a:extLst>
          </p:cNvPr>
          <p:cNvGrpSpPr/>
          <p:nvPr/>
        </p:nvGrpSpPr>
        <p:grpSpPr>
          <a:xfrm>
            <a:off x="6331640" y="4373695"/>
            <a:ext cx="2989416" cy="2372912"/>
            <a:chOff x="6269858" y="4411816"/>
            <a:chExt cx="2989416" cy="23729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57B106-D5EF-5A13-D701-DD3539CB5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858" y="4444754"/>
              <a:ext cx="2989416" cy="2339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1B798D1-2745-518D-5517-0F9CE218B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1132" y="4831085"/>
              <a:ext cx="525990" cy="7859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B4F50A-7551-3D54-04DC-D0B261ED4965}"/>
                </a:ext>
              </a:extLst>
            </p:cNvPr>
            <p:cNvSpPr txBox="1"/>
            <p:nvPr/>
          </p:nvSpPr>
          <p:spPr>
            <a:xfrm>
              <a:off x="7740563" y="4568182"/>
              <a:ext cx="269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C2E52A-F155-8337-6475-E9C2E0C80E48}"/>
                </a:ext>
              </a:extLst>
            </p:cNvPr>
            <p:cNvSpPr/>
            <p:nvPr/>
          </p:nvSpPr>
          <p:spPr>
            <a:xfrm>
              <a:off x="6322797" y="4411816"/>
              <a:ext cx="269626" cy="348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670</Words>
  <Application>Microsoft Office PowerPoint</Application>
  <PresentationFormat>Widescreen</PresentationFormat>
  <Paragraphs>195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System Species and Interactions</vt:lpstr>
      <vt:lpstr>Partition Function Formulation</vt:lpstr>
      <vt:lpstr>Free Energy and SCF Equations</vt:lpstr>
      <vt:lpstr>Number of layers tunable with polymer charge fraction</vt:lpstr>
      <vt:lpstr>Chain organization within brush is deducible by SCFT</vt:lpstr>
      <vt:lpstr>Framework provides structural and mechanistic information  for an IDP-derived brush</vt:lpstr>
      <vt:lpstr>Conclusions</vt:lpstr>
      <vt:lpstr>Acknowledgements</vt:lpstr>
      <vt:lpstr>Supplemental Slides</vt:lpstr>
      <vt:lpstr>Full Partition Function</vt:lpstr>
      <vt:lpstr>NFH pressure dilute-coex transition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41</cp:revision>
  <dcterms:created xsi:type="dcterms:W3CDTF">2022-03-28T18:43:16Z</dcterms:created>
  <dcterms:modified xsi:type="dcterms:W3CDTF">2023-03-03T05:52:40Z</dcterms:modified>
</cp:coreProperties>
</file>